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6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80" d="100"/>
          <a:sy n="80" d="100"/>
        </p:scale>
        <p:origin x="7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جدو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B0AAD-2219-4BBA-8BF6-1E7373E2CA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037" y="1105327"/>
            <a:ext cx="7341326" cy="4694972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2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9041" y="1105327"/>
            <a:ext cx="3381676" cy="4677239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061" y="648127"/>
            <a:ext cx="1086611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840" y="1129396"/>
            <a:ext cx="7315200" cy="4114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3839" y="5244197"/>
            <a:ext cx="7315202" cy="53836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05305417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متغیرهای اندازه گیری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کلاسترینگ مواد ورودی به کوره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3" r:id="rId5"/>
    <p:sldLayoutId id="21474836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kde-results.jpg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tsne-clusters.jpg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kde-results.jpg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tsne-clusters.jpg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kde-results.jpg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tsne-clusters.jpg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kde-results.jpg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tsne-clusters.jpg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0.jpg" TargetMode="Externa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1.jpg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2.jpg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tsne-clusters.jpg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91C72B0-FCE4-4263-AE54-C6BE3AE5A3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97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فاین</a:t>
            </a:r>
          </a:p>
          <a:p>
            <a:r>
              <a:rPr lang="fa-IR" dirty="0"/>
              <a:t>همانگونه که در شکل مشخص است دو الگو می توان در داده های کک فاین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کک فاین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136BEE-38D0-43F8-95B0-FFCD099922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0422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DBB1352-69DE-46AA-A679-13A779C397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9900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دولومیت</a:t>
            </a:r>
          </a:p>
          <a:p>
            <a:r>
              <a:rPr lang="fa-IR" dirty="0"/>
              <a:t>همانگونه که در شکل مشخص است دو الگو می توان در داده های دولومیت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دولومیت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D43F399-FDFB-4A04-830F-ACDD962BE0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66784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E31A34-BFA4-4F0B-8A30-0684734B20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99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آهک</a:t>
            </a:r>
          </a:p>
          <a:p>
            <a:r>
              <a:rPr lang="fa-IR" dirty="0"/>
              <a:t>همانگونه که در شکل مشخص است دو الگو می توان در داده های آهک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D047C04-09BF-4DAC-9E9B-D251A66B78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427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7ECB06B-E35E-4F2D-B174-9A882C7C2D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6675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</a:t>
            </a:r>
          </a:p>
          <a:p>
            <a:r>
              <a:rPr lang="fa-IR" dirty="0"/>
              <a:t>همانگونه که در شکل مشخص است دو الگو می توان در داده های آهن اسفنجی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3983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69716D2-F3CF-4635-9683-D04B909243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3362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258DA90-34C6-4F9C-A6E8-1BBDA1D8836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1846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E310486-777A-4D51-82BC-5AD5B0A3FBC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4521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به منظور حذف داده های پرت </a:t>
            </a:r>
            <a:r>
              <a:rPr lang="en-US" dirty="0"/>
              <a:t>(outlier data)</a:t>
            </a:r>
            <a:r>
              <a:rPr lang="fa-IR" dirty="0"/>
              <a:t> موارد ذیل را فرض کرده ایم:</a:t>
            </a:r>
          </a:p>
          <a:p>
            <a:r>
              <a:rPr lang="fa-IR" dirty="0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 dirty="0"/>
              <a:t>- در آنالیزهای آهن اسفنجی فقط عناصر فلزی و کربن را مدنظر قرار دادیم.</a:t>
            </a:r>
            <a:endParaRPr lang="en-US" dirty="0"/>
          </a:p>
          <a:p>
            <a:r>
              <a:rPr lang="fa-IR" dirty="0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 dirty="0"/>
              <a:t>- ذوب هایی که </a:t>
            </a:r>
            <a:r>
              <a:rPr lang="en-US" dirty="0"/>
              <a:t>Duration</a:t>
            </a:r>
            <a:r>
              <a:rPr lang="fa-IR" dirty="0"/>
              <a:t> بین 40 تا 70 دقیقه داشته اند مطالعه کرده ایم.</a:t>
            </a:r>
          </a:p>
          <a:p>
            <a:r>
              <a:rPr lang="fa-IR" dirty="0"/>
              <a:t>- ذوب هایی که </a:t>
            </a:r>
            <a:r>
              <a:rPr lang="en-US" dirty="0"/>
              <a:t>Tapping</a:t>
            </a:r>
            <a:r>
              <a:rPr lang="fa-IR" dirty="0"/>
              <a:t> آنها کمتر از 600 ثانیه و بین 170 تا 200 تن بوده اند را مطالعه کرده ایم.</a:t>
            </a:r>
          </a:p>
          <a:p>
            <a:r>
              <a:rPr lang="fa-IR" dirty="0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5059238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AA28CC-B53E-428E-9B34-C10A0520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6B66DD-E294-4CBB-AF8C-E59AB7D4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F11BDD4F-521B-4A31-B158-F50B021C6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3- متغیرهای اندازه گیری شده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7FAE88-45BE-4DDE-A923-FA1BE4AA526B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50580671"/>
              </p:ext>
            </p:extLst>
          </p:nvPr>
        </p:nvGraphicFramePr>
        <p:xfrm>
          <a:off x="25400" y="1104900"/>
          <a:ext cx="12166605" cy="5220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143">
                  <a:extLst>
                    <a:ext uri="{9D8B030D-6E8A-4147-A177-3AD203B41FA5}">
                      <a16:colId xmlns:a16="http://schemas.microsoft.com/office/drawing/2014/main" val="4101994849"/>
                    </a:ext>
                  </a:extLst>
                </a:gridCol>
                <a:gridCol w="354903">
                  <a:extLst>
                    <a:ext uri="{9D8B030D-6E8A-4147-A177-3AD203B41FA5}">
                      <a16:colId xmlns:a16="http://schemas.microsoft.com/office/drawing/2014/main" val="3638413225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190695158"/>
                    </a:ext>
                  </a:extLst>
                </a:gridCol>
                <a:gridCol w="464234">
                  <a:extLst>
                    <a:ext uri="{9D8B030D-6E8A-4147-A177-3AD203B41FA5}">
                      <a16:colId xmlns:a16="http://schemas.microsoft.com/office/drawing/2014/main" val="2308817928"/>
                    </a:ext>
                  </a:extLst>
                </a:gridCol>
                <a:gridCol w="450166">
                  <a:extLst>
                    <a:ext uri="{9D8B030D-6E8A-4147-A177-3AD203B41FA5}">
                      <a16:colId xmlns:a16="http://schemas.microsoft.com/office/drawing/2014/main" val="155698313"/>
                    </a:ext>
                  </a:extLst>
                </a:gridCol>
                <a:gridCol w="402239">
                  <a:extLst>
                    <a:ext uri="{9D8B030D-6E8A-4147-A177-3AD203B41FA5}">
                      <a16:colId xmlns:a16="http://schemas.microsoft.com/office/drawing/2014/main" val="13164710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78096359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21300954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106506787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89525678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821565732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2750512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4312478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96310089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3489371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625384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1732557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7305276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9294176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3238947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1820588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9926611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73999979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298102643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2272224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634025116"/>
                    </a:ext>
                  </a:extLst>
                </a:gridCol>
              </a:tblGrid>
              <a:tr h="1525758"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Cao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Mgo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Metal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Total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MD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Al2o3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P2o5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Mno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Gunge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Feo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B2,B3,B4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On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Off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Ele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</a:t>
                      </a:r>
                      <a:r>
                        <a:rPr lang="en-US" dirty="0" err="1"/>
                        <a:t>Kwh</a:t>
                      </a:r>
                      <a:r>
                        <a:rPr lang="en-US" dirty="0"/>
                        <a:t>/t)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Ch4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C(</a:t>
                      </a:r>
                      <a:r>
                        <a:rPr lang="en-US" dirty="0" err="1"/>
                        <a:t>inj</a:t>
                      </a:r>
                      <a:r>
                        <a:rPr lang="en-US" dirty="0"/>
                        <a:t>)</a:t>
                      </a:r>
                    </a:p>
                  </a:txBody>
                  <a:tcPr vert="vert270" anchor="ctr"/>
                </a:tc>
                <a:extLst>
                  <a:ext uri="{0D108BD9-81ED-4DB2-BD59-A6C34878D82A}">
                    <a16:rowId xmlns:a16="http://schemas.microsoft.com/office/drawing/2014/main" val="2555363463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382117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Fine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754581"/>
                  </a:ext>
                </a:extLst>
              </a:tr>
              <a:tr h="47632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Dolomite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09335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Lime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992246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782337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316602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EAF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6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23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334054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88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1030</a:t>
            </a:r>
          </a:p>
          <a:p>
            <a:r>
              <a:rPr lang="fa-IR" dirty="0"/>
              <a:t>همانگونه که در شکل مشخص است دو الگو می توان در داده های کک 1030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84AA6CFD-CE1C-453A-A3EE-2709215CA9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خوشه بندی کک 1030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12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865</Words>
  <Application>Microsoft Office PowerPoint</Application>
  <PresentationFormat>Widescreen</PresentationFormat>
  <Paragraphs>168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heidar alavi</cp:lastModifiedBy>
  <cp:revision>144</cp:revision>
  <dcterms:created xsi:type="dcterms:W3CDTF">2024-12-21T07:03:15Z</dcterms:created>
  <dcterms:modified xsi:type="dcterms:W3CDTF">2024-12-27T07:31:11Z</dcterms:modified>
</cp:coreProperties>
</file>

<file path=docProps/thumbnail.jpeg>
</file>